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charts/chart1.xml" ContentType="application/vnd.openxmlformats-officedocument.drawingml.chart+xml"/>
  <Override PartName="/ppt/tags/tag2.xml" ContentType="application/vnd.openxmlformats-officedocument.presentationml.tags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4"/>
  </p:notesMasterIdLst>
  <p:sldIdLst>
    <p:sldId id="277" r:id="rId2"/>
    <p:sldId id="276" r:id="rId3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F389"/>
    <a:srgbClr val="CBA9E5"/>
    <a:srgbClr val="723577"/>
    <a:srgbClr val="990000"/>
    <a:srgbClr val="006C31"/>
    <a:srgbClr val="BC8FDD"/>
    <a:srgbClr val="57D3FF"/>
    <a:srgbClr val="A4FAD1"/>
    <a:srgbClr val="AC450C"/>
    <a:srgbClr val="69D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05" autoAdjust="0"/>
    <p:restoredTop sz="94667" autoAdjust="0"/>
  </p:normalViewPr>
  <p:slideViewPr>
    <p:cSldViewPr>
      <p:cViewPr varScale="1">
        <p:scale>
          <a:sx n="105" d="100"/>
          <a:sy n="105" d="100"/>
        </p:scale>
        <p:origin x="-40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spPr>
            <a:gradFill>
              <a:gsLst>
                <a:gs pos="0">
                  <a:srgbClr val="8488C4"/>
                </a:gs>
                <a:gs pos="53000">
                  <a:srgbClr val="D4DEFF"/>
                </a:gs>
                <a:gs pos="83000">
                  <a:srgbClr val="D4DEFF"/>
                </a:gs>
                <a:gs pos="100000">
                  <a:srgbClr val="96AB94"/>
                </a:gs>
              </a:gsLst>
              <a:lin ang="5400000" scaled="0"/>
            </a:gradFill>
            <a:ln>
              <a:solidFill>
                <a:schemeClr val="tx1"/>
              </a:solidFill>
            </a:ln>
          </c:spPr>
          <c:invertIfNegative val="1"/>
          <c:dPt>
            <c:idx val="0"/>
            <c:invertIfNegative val="0"/>
            <c:bubble3D val="0"/>
            <c:spPr>
              <a:gradFill>
                <a:gsLst>
                  <a:gs pos="0">
                    <a:srgbClr val="8488C4"/>
                  </a:gs>
                  <a:gs pos="53000">
                    <a:srgbClr val="D4DEFF"/>
                  </a:gs>
                  <a:gs pos="83000">
                    <a:srgbClr val="D4DEFF"/>
                  </a:gs>
                  <a:gs pos="100000">
                    <a:srgbClr val="96AB94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  <a:effectLst>
                <a:glow rad="127000">
                  <a:schemeClr val="bg1"/>
                </a:glo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  <a:bevelB w="63500" h="6350"/>
              </a:sp3d>
            </c:spPr>
          </c:dPt>
          <c:dLbls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Лист1!$A$2:$A$11</c:f>
              <c:strCache>
                <c:ptCount val="10"/>
                <c:pt idx="0">
                  <c:v>Налог на доходы физических лиц</c:v>
                </c:pt>
                <c:pt idx="1">
                  <c:v>Акцизы</c:v>
                </c:pt>
                <c:pt idx="2">
                  <c:v>Налоги на совокупный доход</c:v>
                </c:pt>
                <c:pt idx="3">
                  <c:v>Налоги на имущество </c:v>
                </c:pt>
                <c:pt idx="4">
                  <c:v>Государственная пошлина</c:v>
                </c:pt>
                <c:pt idx="5">
                  <c:v>Доходы от использования имущества</c:v>
                </c:pt>
                <c:pt idx="6">
                  <c:v>Доходы от компенсации затрат государства</c:v>
                </c:pt>
                <c:pt idx="7">
                  <c:v>Доходы от продажи материальных и нематериальных активов</c:v>
                </c:pt>
                <c:pt idx="8">
                  <c:v>Штрафы</c:v>
                </c:pt>
                <c:pt idx="9">
                  <c:v>Прочие неналоговые доходы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187.5</c:v>
                </c:pt>
                <c:pt idx="1">
                  <c:v>17.5</c:v>
                </c:pt>
                <c:pt idx="2" formatCode="0.0">
                  <c:v>23.5</c:v>
                </c:pt>
                <c:pt idx="3">
                  <c:v>11.6</c:v>
                </c:pt>
                <c:pt idx="4" formatCode="0.0">
                  <c:v>3.6</c:v>
                </c:pt>
                <c:pt idx="5" formatCode="0.0">
                  <c:v>6.3</c:v>
                </c:pt>
                <c:pt idx="6">
                  <c:v>0.7</c:v>
                </c:pt>
                <c:pt idx="7">
                  <c:v>0.9</c:v>
                </c:pt>
                <c:pt idx="8">
                  <c:v>0.3</c:v>
                </c:pt>
                <c:pt idx="9">
                  <c:v>0.3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</c:v>
                </c:pt>
              </c:strCache>
            </c:strRef>
          </c:tx>
          <c:spPr>
            <a:gradFill flip="none" rotWithShape="1"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  <a:tileRect/>
            </a:gradFill>
            <a:ln>
              <a:solidFill>
                <a:schemeClr val="tx1"/>
              </a:solidFill>
            </a:ln>
          </c:spPr>
          <c:invertIfNegative val="0"/>
          <c:dPt>
            <c:idx val="0"/>
            <c:invertIfNegative val="0"/>
            <c:bubble3D val="0"/>
            <c:spPr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</c:spPr>
          </c:dPt>
          <c:dPt>
            <c:idx val="1"/>
            <c:invertIfNegative val="0"/>
            <c:bubble3D val="0"/>
            <c:spPr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</c:spPr>
          </c:dPt>
          <c:dPt>
            <c:idx val="2"/>
            <c:invertIfNegative val="0"/>
            <c:bubble3D val="0"/>
            <c:spPr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-1.4167010988246065E-3"/>
                  <c:y val="-9.282594331623971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"/>
                  <c:y val="-2.08858372461539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833402197649213E-3"/>
                  <c:y val="-1.16026947298253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833402197649213E-3"/>
                  <c:y val="-1.3923891497435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"/>
                  <c:y val="-1.6244540080341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0"/>
                  <c:y val="-1.85651886632479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1.0389021376518977E-16"/>
                  <c:y val="-2.55271344119659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Лист1!$A$2:$A$11</c:f>
              <c:strCache>
                <c:ptCount val="10"/>
                <c:pt idx="0">
                  <c:v>Налог на доходы физических лиц</c:v>
                </c:pt>
                <c:pt idx="1">
                  <c:v>Акцизы</c:v>
                </c:pt>
                <c:pt idx="2">
                  <c:v>Налоги на совокупный доход</c:v>
                </c:pt>
                <c:pt idx="3">
                  <c:v>Налоги на имущество </c:v>
                </c:pt>
                <c:pt idx="4">
                  <c:v>Государственная пошлина</c:v>
                </c:pt>
                <c:pt idx="5">
                  <c:v>Доходы от использования имущества</c:v>
                </c:pt>
                <c:pt idx="6">
                  <c:v>Доходы от компенсации затрат государства</c:v>
                </c:pt>
                <c:pt idx="7">
                  <c:v>Доходы от продажи материальных и нематериальных активов</c:v>
                </c:pt>
                <c:pt idx="8">
                  <c:v>Штрафы</c:v>
                </c:pt>
                <c:pt idx="9">
                  <c:v>Прочие неналоговые доходы</c:v>
                </c:pt>
              </c:strCache>
            </c:strRef>
          </c:cat>
          <c:val>
            <c:numRef>
              <c:f>Лист1!$C$2:$C$11</c:f>
              <c:numCache>
                <c:formatCode>0.0</c:formatCode>
                <c:ptCount val="10"/>
                <c:pt idx="0">
                  <c:v>5</c:v>
                </c:pt>
                <c:pt idx="1">
                  <c:v>1.3</c:v>
                </c:pt>
                <c:pt idx="2">
                  <c:v>-0.4</c:v>
                </c:pt>
                <c:pt idx="3">
                  <c:v>-0.1</c:v>
                </c:pt>
                <c:pt idx="4">
                  <c:v>0.2</c:v>
                </c:pt>
                <c:pt idx="5">
                  <c:v>0.4</c:v>
                </c:pt>
                <c:pt idx="6">
                  <c:v>0.9</c:v>
                </c:pt>
                <c:pt idx="7" formatCode="General">
                  <c:v>0.1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5"/>
        <c:overlap val="100"/>
        <c:axId val="100407296"/>
        <c:axId val="59270272"/>
      </c:barChart>
      <c:catAx>
        <c:axId val="1004072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effectLst>
            <a:outerShdw blurRad="50800" dist="50800" dir="5400000" algn="ctr" rotWithShape="0">
              <a:schemeClr val="bg1"/>
            </a:outerShdw>
          </a:effectLst>
        </c:spPr>
        <c:txPr>
          <a:bodyPr rot="-1980000" vert="horz"/>
          <a:lstStyle/>
          <a:p>
            <a:pPr>
              <a:defRPr sz="1200" b="1" strike="noStrike" baseline="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59270272"/>
        <c:crosses val="autoZero"/>
        <c:auto val="1"/>
        <c:lblAlgn val="ctr"/>
        <c:lblOffset val="300"/>
        <c:noMultiLvlLbl val="0"/>
      </c:catAx>
      <c:valAx>
        <c:axId val="59270272"/>
        <c:scaling>
          <c:orientation val="minMax"/>
          <c:max val="1"/>
          <c:min val="-1"/>
        </c:scaling>
        <c:delete val="1"/>
        <c:axPos val="l"/>
        <c:numFmt formatCode="0%" sourceLinked="1"/>
        <c:majorTickMark val="none"/>
        <c:minorTickMark val="none"/>
        <c:tickLblPos val="nextTo"/>
        <c:crossAx val="100407296"/>
        <c:crosses val="autoZero"/>
        <c:crossBetween val="between"/>
        <c:majorUnit val="0.1"/>
      </c:valAx>
      <c:spPr>
        <a:effectLst>
          <a:glow rad="63500">
            <a:schemeClr val="accent1">
              <a:satMod val="175000"/>
              <a:alpha val="40000"/>
            </a:schemeClr>
          </a:glow>
        </a:effectLst>
      </c:spPr>
    </c:plotArea>
    <c:legend>
      <c:legendPos val="t"/>
      <c:layout>
        <c:manualLayout>
          <c:xMode val="edge"/>
          <c:yMode val="edge"/>
          <c:x val="0.36840006925102692"/>
          <c:y val="1.4904447236692011E-2"/>
          <c:w val="0.18386448841250053"/>
          <c:h val="6.3929125245864707E-2"/>
        </c:manualLayout>
      </c:layout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spPr>
            <a:gradFill>
              <a:gsLst>
                <a:gs pos="0">
                  <a:srgbClr val="8488C4"/>
                </a:gs>
                <a:gs pos="53000">
                  <a:srgbClr val="D4DEFF"/>
                </a:gs>
                <a:gs pos="83000">
                  <a:srgbClr val="D4DEFF"/>
                </a:gs>
                <a:gs pos="100000">
                  <a:srgbClr val="96AB94"/>
                </a:gs>
              </a:gsLst>
              <a:lin ang="5400000" scaled="0"/>
            </a:gradFill>
            <a:ln>
              <a:solidFill>
                <a:schemeClr val="tx1"/>
              </a:solidFill>
            </a:ln>
          </c:spPr>
          <c:invertIfNegative val="1"/>
          <c:dPt>
            <c:idx val="0"/>
            <c:invertIfNegative val="0"/>
            <c:bubble3D val="0"/>
            <c:spPr>
              <a:gradFill>
                <a:gsLst>
                  <a:gs pos="0">
                    <a:srgbClr val="8488C4"/>
                  </a:gs>
                  <a:gs pos="53000">
                    <a:srgbClr val="D4DEFF"/>
                  </a:gs>
                  <a:gs pos="83000">
                    <a:srgbClr val="D4DEFF"/>
                  </a:gs>
                  <a:gs pos="100000">
                    <a:srgbClr val="96AB94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  <a:effectLst>
                <a:glow rad="127000">
                  <a:schemeClr val="bg1"/>
                </a:glo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  <a:bevelB w="63500" h="6350"/>
              </a:sp3d>
            </c:spPr>
          </c:dPt>
          <c:dLbls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Лист1!$A$2:$A$7</c:f>
              <c:strCache>
                <c:ptCount val="6"/>
                <c:pt idx="0">
                  <c:v>Дотации</c:v>
                </c:pt>
                <c:pt idx="1">
                  <c:v>Субвенции</c:v>
                </c:pt>
                <c:pt idx="2">
                  <c:v>Субсидии</c:v>
                </c:pt>
                <c:pt idx="3">
                  <c:v>Иные межбюджетные трансферты</c:v>
                </c:pt>
                <c:pt idx="4">
                  <c:v>Прочие безвозмездные поступления</c:v>
                </c:pt>
                <c:pt idx="5">
                  <c:v>Возвраты остатков субсидий, субвенции и иных МБТ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346.9</c:v>
                </c:pt>
                <c:pt idx="1">
                  <c:v>298.10000000000002</c:v>
                </c:pt>
                <c:pt idx="2" formatCode="0.0">
                  <c:v>212.3</c:v>
                </c:pt>
                <c:pt idx="3" formatCode="0.0">
                  <c:v>7</c:v>
                </c:pt>
                <c:pt idx="4" formatCode="0.0">
                  <c:v>1.6</c:v>
                </c:pt>
                <c:pt idx="5">
                  <c:v>-2.2000000000000002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</c:v>
                </c:pt>
              </c:strCache>
            </c:strRef>
          </c:tx>
          <c:spPr>
            <a:gradFill flip="none" rotWithShape="1"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  <a:tileRect/>
            </a:gradFill>
            <a:ln>
              <a:solidFill>
                <a:schemeClr val="tx1"/>
              </a:solidFill>
            </a:ln>
          </c:spPr>
          <c:invertIfNegative val="0"/>
          <c:dPt>
            <c:idx val="0"/>
            <c:invertIfNegative val="0"/>
            <c:bubble3D val="0"/>
            <c:spPr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</c:spPr>
          </c:dPt>
          <c:dPt>
            <c:idx val="1"/>
            <c:invertIfNegative val="0"/>
            <c:bubble3D val="0"/>
            <c:spPr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</c:spPr>
          </c:dPt>
          <c:dPt>
            <c:idx val="2"/>
            <c:invertIfNegative val="0"/>
            <c:bubble3D val="0"/>
            <c:spPr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</c:spPr>
          </c:dPt>
          <c:dLbls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Лист1!$A$2:$A$7</c:f>
              <c:strCache>
                <c:ptCount val="6"/>
                <c:pt idx="0">
                  <c:v>Дотации</c:v>
                </c:pt>
                <c:pt idx="1">
                  <c:v>Субвенции</c:v>
                </c:pt>
                <c:pt idx="2">
                  <c:v>Субсидии</c:v>
                </c:pt>
                <c:pt idx="3">
                  <c:v>Иные межбюджетные трансферты</c:v>
                </c:pt>
                <c:pt idx="4">
                  <c:v>Прочие безвозмездные поступления</c:v>
                </c:pt>
                <c:pt idx="5">
                  <c:v>Возвраты остатков субсидий, субвенции и иных МБТ</c:v>
                </c:pt>
              </c:strCache>
            </c:strRef>
          </c:cat>
          <c:val>
            <c:numRef>
              <c:f>Лист1!$C$2:$C$7</c:f>
              <c:numCache>
                <c:formatCode>0.0</c:formatCode>
                <c:ptCount val="6"/>
                <c:pt idx="0">
                  <c:v>27.5</c:v>
                </c:pt>
                <c:pt idx="1">
                  <c:v>23.5</c:v>
                </c:pt>
                <c:pt idx="5" formatCode="General">
                  <c:v>-0.4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overlap val="100"/>
        <c:axId val="108198400"/>
        <c:axId val="85523200"/>
      </c:barChart>
      <c:catAx>
        <c:axId val="108198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high"/>
        <c:spPr>
          <a:noFill/>
          <a:effectLst>
            <a:outerShdw blurRad="50800" dist="50800" dir="5400000" algn="ctr" rotWithShape="0">
              <a:schemeClr val="bg1"/>
            </a:outerShdw>
          </a:effectLst>
        </c:spPr>
        <c:txPr>
          <a:bodyPr rot="0" vert="horz"/>
          <a:lstStyle/>
          <a:p>
            <a:pPr>
              <a:defRPr sz="1200" b="1" baseline="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85523200"/>
        <c:crosses val="autoZero"/>
        <c:auto val="0"/>
        <c:lblAlgn val="ctr"/>
        <c:lblOffset val="100"/>
        <c:noMultiLvlLbl val="0"/>
      </c:catAx>
      <c:valAx>
        <c:axId val="85523200"/>
        <c:scaling>
          <c:orientation val="minMax"/>
          <c:max val="1"/>
          <c:min val="-1"/>
        </c:scaling>
        <c:delete val="1"/>
        <c:axPos val="l"/>
        <c:numFmt formatCode="0%" sourceLinked="1"/>
        <c:majorTickMark val="none"/>
        <c:minorTickMark val="none"/>
        <c:tickLblPos val="nextTo"/>
        <c:crossAx val="108198400"/>
        <c:crosses val="autoZero"/>
        <c:crossBetween val="between"/>
        <c:majorUnit val="0.1"/>
      </c:valAx>
      <c:spPr>
        <a:effectLst>
          <a:glow rad="63500">
            <a:schemeClr val="accent1">
              <a:satMod val="175000"/>
              <a:alpha val="40000"/>
            </a:schemeClr>
          </a:glow>
        </a:effectLst>
      </c:spPr>
    </c:plotArea>
    <c:legend>
      <c:legendPos val="t"/>
      <c:layout>
        <c:manualLayout>
          <c:xMode val="edge"/>
          <c:yMode val="edge"/>
          <c:x val="0.29048150881567358"/>
          <c:y val="0.7601268090712926"/>
          <c:w val="0.18386448841250053"/>
          <c:h val="6.3929125245864707E-2"/>
        </c:manualLayout>
      </c:layout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6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FD9269-0BD3-485B-8273-EEC0A3B61763}" type="datetimeFigureOut">
              <a:rPr lang="ru-RU" smtClean="0"/>
              <a:pPr/>
              <a:t>03.03.2026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428585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6" y="9428585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F1F989-1C83-42C2-A79E-8C9470B5F8C1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06103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1C5DC1-6182-47C0-AF33-8AC9934E26F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03.03.2026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F4F9FD-FF75-43D9-BBBD-AEEF479F915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24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E006AA-D804-43EB-B0D3-175C745060F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03.03.2026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B72309-4A16-47C7-8157-063D74C416A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334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E9DADB-70BA-4312-B568-9C7E30CC36B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03.03.2026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2FB760-1AB2-4CE8-8E0B-E5F6B7F25DC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493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C0EDD6E-E05B-4657-BC45-93CE83FB672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03.03.2026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319F55-6F78-4A25-994D-3F512FBF601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596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A977A2-44B7-4547-807E-B8300AC58F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03.03.2026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3B6C4F-EFDB-4064-AFC7-9490BBE2A4A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171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F69B38-96AA-4FA7-9EBF-945D416F308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03.03.2026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DDE5DB-97FB-4438-8D20-B349F5DFB1A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832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19FE5A-0B52-4AFD-A20B-ECA54860B84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03.03.2026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50F062-6094-43A7-8C92-5C5EA4DA58D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753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B95C9C9-613D-4A99-8416-F436E22F794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03.03.2026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ACD60D-6565-405E-B5C7-51503E6C939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892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6E1B1B-1524-49A1-AF85-43AA81EFE1D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03.03.2026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EB4D7E-120F-4C11-8D45-5B704600A66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6526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CD05F5-886B-4726-90C6-51DF5031FDF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03.03.2026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C91590-9640-4F43-A7B4-B483D6B1B8D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717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E18A2D2-FF82-4235-96A0-F6BA9A57927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03.03.2026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79372E-7BEB-4505-B4F3-1E5752E0488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028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15D96EA-A9D5-4B3E-B172-19630498F762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03.03.2026</a:t>
            </a:fld>
            <a:endParaRPr lang="ru-RU" dirty="0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dirty="0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430646-AF43-453A-B1FD-AC3044119854}" type="slidenum">
              <a:rPr lang="ru-RU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3678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11560" y="116633"/>
            <a:ext cx="7981950" cy="1296144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</a:b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налоговых и неналоговых доходов бюджета </a:t>
            </a:r>
            <a:b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Шарангского муниципального округа на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01.02.2026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г., млн. рублей</a:t>
            </a:r>
            <a:r>
              <a:rPr lang="ru-RU" sz="2400" b="1" dirty="0" smtClean="0">
                <a:latin typeface="Calibri" pitchFamily="34" charset="0"/>
                <a:cs typeface="Calibri" pitchFamily="34" charset="0"/>
              </a:rPr>
              <a:t>                                                                                                </a:t>
            </a:r>
            <a: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                                                                                             </a:t>
            </a:r>
            <a: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  <a:t>                       </a:t>
            </a:r>
            <a:endParaRPr lang="ru-RU" sz="20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530181398"/>
              </p:ext>
            </p:extLst>
          </p:nvPr>
        </p:nvGraphicFramePr>
        <p:xfrm>
          <a:off x="107504" y="1268760"/>
          <a:ext cx="8964488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336838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180">
        <p:fade/>
      </p:transition>
    </mc:Choice>
    <mc:Fallback xmlns="">
      <p:transition spd="med" advTm="618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11560" y="116632"/>
            <a:ext cx="7981950" cy="1728787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</a:b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безвозмездных поступлений бюджета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Шарангского муниципального округа на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01.02.2026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г., млн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рублей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Calibri" pitchFamily="34" charset="0"/>
                <a:cs typeface="Calibri" pitchFamily="34" charset="0"/>
              </a:rPr>
              <a:t>                                                                                                </a:t>
            </a:r>
            <a: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                                                                                             </a:t>
            </a:r>
            <a: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  <a:t>                       </a:t>
            </a:r>
            <a:endParaRPr lang="ru-RU" sz="20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952684233"/>
              </p:ext>
            </p:extLst>
          </p:nvPr>
        </p:nvGraphicFramePr>
        <p:xfrm>
          <a:off x="107504" y="1268760"/>
          <a:ext cx="8964488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593740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180">
        <p:fade/>
      </p:transition>
    </mc:Choice>
    <mc:Fallback xmlns="">
      <p:transition spd="med" advTm="618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3921</TotalTime>
  <Words>9</Words>
  <Application>Microsoft Office PowerPoint</Application>
  <PresentationFormat>Экран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 Исполнение налоговых и неналоговых доходов бюджета  Шарангского муниципального округа на 01.02.2026 г., млн. рублей                                                                                                                                                                                                                         </vt:lpstr>
      <vt:lpstr> Исполнение безвозмездных поступлений бюджета Шарангского муниципального округа на 01.02.2026 г., млн. рублей                                                                                                                                                                                                                          </vt:lpstr>
    </vt:vector>
  </TitlesOfParts>
  <Company>WareZ Provider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доходной части бюджета Шарангского муниципального района  за 2008-2012 годы                                                                                        млн.руб.</dc:title>
  <dc:creator>Домрачева</dc:creator>
  <cp:lastModifiedBy>Торопова</cp:lastModifiedBy>
  <cp:revision>306</cp:revision>
  <cp:lastPrinted>2021-02-10T09:49:33Z</cp:lastPrinted>
  <dcterms:created xsi:type="dcterms:W3CDTF">2013-01-23T06:06:02Z</dcterms:created>
  <dcterms:modified xsi:type="dcterms:W3CDTF">2026-03-03T11:08:25Z</dcterms:modified>
</cp:coreProperties>
</file>